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72" r:id="rId7"/>
    <p:sldId id="261" r:id="rId8"/>
    <p:sldId id="263" r:id="rId9"/>
    <p:sldId id="262" r:id="rId10"/>
    <p:sldId id="264" r:id="rId11"/>
    <p:sldId id="265" r:id="rId12"/>
    <p:sldId id="271" r:id="rId13"/>
    <p:sldId id="266" r:id="rId14"/>
    <p:sldId id="267" r:id="rId15"/>
    <p:sldId id="268" r:id="rId16"/>
    <p:sldId id="269" r:id="rId17"/>
    <p:sldId id="273" r:id="rId18"/>
    <p:sldId id="270" r:id="rId19"/>
    <p:sldId id="275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5A224C-3303-481F-AF8A-EDE34CED8318}" v="77" dt="2024-02-24T15:33:11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990819-A15B-D75A-F6BD-ED2A14674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1098774-DE95-94D5-36AA-E893015BC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0F1F67-425A-DFB2-8EAC-857B06E9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48BE8A4B-FA61-4618-BD36-F7372EF1E285}" type="datetimeFigureOut">
              <a:rPr lang="ja-JP" altLang="en-US" smtClean="0"/>
              <a:pPr/>
              <a:t>2024/3/7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091187-C77F-7B52-A8F1-BB1015F0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55161F-7A58-028D-2F9C-5158A332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9275D72A-BE42-4D81-BAA0-F6AA2843DAC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42434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403F71-4ED5-4BD9-A2B0-ECCBB868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47E948-AC21-1B0D-ECB9-ECAA06A2C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0D5480-CCC9-42F2-F408-E81DB8CA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41A718-0024-F095-9645-853BCF67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0488A3-3AFC-A31D-5218-11AC04FD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32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253384F-AC4E-C305-7325-9E8C0C34C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64C135E-9E1D-32EF-875D-99C058A58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4231F1-1B70-534F-3717-6FC777BB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5CE7D2-4C5A-BFF3-7C8F-FB06A4027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F521B1-8BEE-AD1E-948C-5394F56C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1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1643AD-4B9B-347A-9384-0AB07124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D3F545-4AC4-B50E-369D-B314394BC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685800" indent="-228600">
              <a:buFont typeface="Wingdings" panose="05000000000000000000" pitchFamily="2" charset="2"/>
              <a:buChar char="Ø"/>
              <a:defRPr sz="1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 marL="1143000" indent="-228600">
              <a:buFont typeface="Wingdings" panose="05000000000000000000" pitchFamily="2" charset="2"/>
              <a:buChar char="Ø"/>
              <a:defRPr sz="1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 marL="2057400" indent="-228600">
              <a:buFont typeface="Wingdings" panose="05000000000000000000" pitchFamily="2" charset="2"/>
              <a:buChar char="Ø"/>
              <a:defRPr sz="14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D5A83E-A279-A827-353D-0DFD6C19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48BE8A4B-FA61-4618-BD36-F7372EF1E285}" type="datetimeFigureOut">
              <a:rPr lang="ja-JP" altLang="en-US" smtClean="0"/>
              <a:pPr/>
              <a:t>2024/3/7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0EF021-5090-0AFD-6BD8-4B4658BA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81D5E1-C70E-6B73-C79B-7B950EFB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9275D72A-BE42-4D81-BAA0-F6AA2843DAC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221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90110-DD43-A809-22E4-CCED71D5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9203430-C522-7031-1236-2A25194ED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A366E5-3DB6-DE33-FD80-1A20787E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A007E8-1775-DA75-4B83-C12AABC9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5425C2-47C7-38A5-60E5-F0239CBE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183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D74E3D-3897-A599-3B99-F297B3D2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46CECB-8AF4-1A55-B677-099140540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CC6AD06-C4F4-5ADA-2946-7C205BD11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3C4EB24-5572-030A-5483-2EAC46A6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5A16E2-8046-1E2F-EABF-0E2ACB57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A8EA5B-B27E-64FB-8BB1-29D025AA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78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2F078B-6F40-773A-FF44-8754EF09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2E672D-C958-461C-6CD5-81D238B5C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07F9494-C945-5A29-D8B6-8C4D5E69B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314C35-61B8-0F87-712F-EF11BEA61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C420F9-71BA-18E8-C37A-6E602006A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815CBEC-EF13-91F7-24FE-F31ED0DF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844768D-02F8-A0DF-21DB-A56B7A88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F382E3-DD80-5DFF-EEB8-E7FF6536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077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3B2D06-35F0-ACC9-8424-E11B6F3C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94546AE-C5D8-CD45-4A9F-C9AA6B76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9DFFE93-97C4-C616-852C-1734F9BD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AECA5DF-F51C-0E91-3FD2-BEB16F2B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23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321329C-A119-C74A-8C45-BA443D61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251D128-CACE-7925-E83F-61E08497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37EE46-D837-BDDA-307A-61228678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064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A5EBD2-0E05-23EF-4CB4-03917B2F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92FB78-2002-B6C8-99E4-1B467436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0458358-2DBC-F75B-989D-68D6CC584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3F5AE71-8CD2-E650-ABF6-E3BFFDC3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68F173-CF54-EE7C-2A65-18800AAD8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B9B1BA-D8D5-30D7-8676-45E187F6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62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72064F-ED20-C522-2FC7-26BC1E0E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A6EC798-6D8D-6C72-6A32-18DB898EF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5BF885E-5B00-82E0-9336-27DAF9A0B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F6DC0B-186C-07FF-2FE9-C07C4EAE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33E39E9-EADE-B768-C7E4-63294D78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152B605-FF5E-906C-6B47-6C0C3D5D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36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AE49D-9D20-45B9-6EAC-D53F562F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5A7A59-4C59-02D6-2C31-70FC49450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C971F6-F2F1-BD2C-18C0-431940654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E8A4B-FA61-4618-BD36-F7372EF1E285}" type="datetimeFigureOut">
              <a:rPr kumimoji="1" lang="ja-JP" altLang="en-US" smtClean="0"/>
              <a:t>2024/3/7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56FB3D-BFDD-5A1B-5864-688F0F38E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C11529-C4F7-FE1F-EBBA-9033769AD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D72A-BE42-4D81-BAA0-F6AA2843DA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99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yoIHA/WebCam-Image" TargetMode="External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yoIHA/Server-Imag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github.com/ja/repositories/working-with-files/managing-large-files/installing-git-large-file-stor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A923A8-38DD-AB6C-4068-3165628DE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6000" dirty="0"/>
              <a:t>セットアップ説明用資料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D195EE-679F-E562-756E-43B9BD209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443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528B37-1776-9F3E-9794-228E2001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/>
              <a:t>IoT</a:t>
            </a:r>
            <a:r>
              <a:rPr kumimoji="1" lang="ja-JP" altLang="en-US" sz="4400" dirty="0"/>
              <a:t>機器セットアップ手順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5FCAD7-7ED4-4919-D42B-3D5F8E6D0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0" dirty="0"/>
              <a:t>Raspberry Pi Zero </a:t>
            </a:r>
            <a:r>
              <a:rPr kumimoji="1" lang="ja-JP" altLang="en-US" b="0" dirty="0"/>
              <a:t>または</a:t>
            </a:r>
            <a:r>
              <a:rPr lang="en-US" altLang="ja-JP" b="0" dirty="0"/>
              <a:t>Raspberry Pi Zero </a:t>
            </a:r>
            <a:r>
              <a:rPr kumimoji="1" lang="en-US" altLang="ja-JP" b="0" dirty="0"/>
              <a:t>2</a:t>
            </a:r>
            <a:r>
              <a:rPr kumimoji="1" lang="ja-JP" altLang="en-US" b="0" dirty="0"/>
              <a:t>を使用します</a:t>
            </a:r>
            <a:endParaRPr kumimoji="1" lang="en-US" altLang="ja-JP" b="0" dirty="0"/>
          </a:p>
          <a:p>
            <a:r>
              <a:rPr kumimoji="1" lang="ja-JP" altLang="en-US" b="0" dirty="0">
                <a:solidFill>
                  <a:srgbClr val="FF0000"/>
                </a:solidFill>
              </a:rPr>
              <a:t>サーバーセットアップ完了後・サーバー起動時に行ってください</a:t>
            </a:r>
            <a:endParaRPr kumimoji="1" lang="en-US" altLang="ja-JP" b="0" dirty="0">
              <a:solidFill>
                <a:srgbClr val="FF0000"/>
              </a:solidFill>
            </a:endParaRPr>
          </a:p>
          <a:p>
            <a:r>
              <a:rPr kumimoji="1" lang="ja-JP" altLang="en-US" b="0" dirty="0"/>
              <a:t>実行</a:t>
            </a:r>
            <a:r>
              <a:rPr lang="ja-JP" altLang="en-US" b="0" dirty="0"/>
              <a:t>手順</a:t>
            </a:r>
            <a:endParaRPr kumimoji="1" lang="en-US" altLang="ja-JP" b="0" dirty="0"/>
          </a:p>
          <a:p>
            <a:pPr lvl="1"/>
            <a:r>
              <a:rPr lang="en-US" altLang="ja-JP" b="0" dirty="0"/>
              <a:t>Raspberry Pi</a:t>
            </a:r>
            <a:r>
              <a:rPr lang="ja-JP" altLang="en-US" b="0" dirty="0"/>
              <a:t>の起動とログイン（</a:t>
            </a:r>
            <a:r>
              <a:rPr lang="en-US" altLang="ja-JP" b="0" dirty="0"/>
              <a:t>ID=pi/PW=raspberry</a:t>
            </a:r>
            <a:r>
              <a:rPr lang="ja-JP" altLang="en-US" b="0" dirty="0"/>
              <a:t>）</a:t>
            </a:r>
            <a:endParaRPr lang="en-US" altLang="ja-JP" b="0" dirty="0"/>
          </a:p>
          <a:p>
            <a:pPr lvl="1"/>
            <a:r>
              <a:rPr kumimoji="1" lang="ja-JP" altLang="en-US" b="0" dirty="0"/>
              <a:t>ネットワーク設定</a:t>
            </a:r>
            <a:r>
              <a:rPr lang="ja-JP" altLang="en-US" b="0" dirty="0"/>
              <a:t>（</a:t>
            </a:r>
            <a:r>
              <a:rPr kumimoji="1" lang="en-US" altLang="ja-JP" sz="1400" b="0" dirty="0" err="1"/>
              <a:t>sudo</a:t>
            </a:r>
            <a:r>
              <a:rPr kumimoji="1" lang="en-US" altLang="ja-JP" sz="1400" b="0" dirty="0"/>
              <a:t> </a:t>
            </a:r>
            <a:r>
              <a:rPr kumimoji="1" lang="en-US" altLang="ja-JP" sz="1400" b="0" dirty="0" err="1"/>
              <a:t>raspi</a:t>
            </a:r>
            <a:r>
              <a:rPr kumimoji="1" lang="en-US" altLang="ja-JP" sz="1400" b="0" dirty="0"/>
              <a:t>-config</a:t>
            </a:r>
            <a:r>
              <a:rPr kumimoji="1" lang="ja-JP" altLang="en-US" sz="1400" b="0" dirty="0"/>
              <a:t>の実行から可能）</a:t>
            </a:r>
            <a:endParaRPr kumimoji="1" lang="en-US" altLang="ja-JP" b="0" dirty="0"/>
          </a:p>
          <a:p>
            <a:pPr lvl="1"/>
            <a:r>
              <a:rPr lang="en-US" altLang="ja-JP" b="0" dirty="0"/>
              <a:t>/home/pi/WebCam/</a:t>
            </a:r>
            <a:r>
              <a:rPr kumimoji="1" lang="en-US" altLang="ja-JP" b="0" dirty="0"/>
              <a:t>client_setup.sh</a:t>
            </a:r>
            <a:r>
              <a:rPr kumimoji="1" lang="ja-JP" altLang="en-US" b="0" dirty="0"/>
              <a:t>の実行</a:t>
            </a:r>
            <a:endParaRPr kumimoji="1" lang="en-US" altLang="ja-JP" b="0" dirty="0"/>
          </a:p>
          <a:p>
            <a:pPr lvl="2"/>
            <a:r>
              <a:rPr kumimoji="1" lang="ja-JP" altLang="en-US" b="0" dirty="0"/>
              <a:t>実行後</a:t>
            </a:r>
            <a:r>
              <a:rPr lang="ja-JP" altLang="en-US" b="0" dirty="0"/>
              <a:t>，</a:t>
            </a:r>
            <a:r>
              <a:rPr kumimoji="1" lang="ja-JP" altLang="en-US" b="0" dirty="0"/>
              <a:t>サーバーの</a:t>
            </a:r>
            <a:r>
              <a:rPr kumimoji="1" lang="en-US" altLang="ja-JP" b="0" dirty="0"/>
              <a:t>IP</a:t>
            </a:r>
            <a:r>
              <a:rPr kumimoji="1" lang="ja-JP" altLang="en-US" b="0" dirty="0"/>
              <a:t>アドレスを入力</a:t>
            </a:r>
            <a:endParaRPr kumimoji="1" lang="en-US" altLang="ja-JP" b="0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D2A6D40-9B52-E6B8-56D1-BB2EE197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047" y="4391889"/>
            <a:ext cx="7182516" cy="647169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キスト, Web サイト&#10;&#10;自動的に生成された説明">
            <a:extLst>
              <a:ext uri="{FF2B5EF4-FFF2-40B4-BE49-F238E27FC236}">
                <a16:creationId xmlns:a16="http://schemas.microsoft.com/office/drawing/2014/main" id="{B1FE9C25-2793-FF51-9B61-488B69C6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96" y="5438610"/>
            <a:ext cx="3324817" cy="873290"/>
          </a:xfrm>
          <a:prstGeom prst="rect">
            <a:avLst/>
          </a:prstGeom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id="{77301D34-D282-757E-7985-709C121A8793}"/>
              </a:ext>
            </a:extLst>
          </p:cNvPr>
          <p:cNvSpPr/>
          <p:nvPr/>
        </p:nvSpPr>
        <p:spPr>
          <a:xfrm>
            <a:off x="5647136" y="5039058"/>
            <a:ext cx="402336" cy="3995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6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F85F39-0A0A-4092-757F-CA036682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/>
              <a:t>IoT</a:t>
            </a:r>
            <a:r>
              <a:rPr kumimoji="1" lang="ja-JP" altLang="en-US" sz="4400" dirty="0"/>
              <a:t>機器セットアップ手順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CB587D-6C04-2023-7587-2DD7445E7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1600" b="0" dirty="0"/>
              <a:t>Raspberry Pi Zero</a:t>
            </a:r>
            <a:r>
              <a:rPr kumimoji="1" lang="ja-JP" altLang="en-US" sz="1600" b="0" dirty="0"/>
              <a:t>で使用する場合</a:t>
            </a:r>
            <a:r>
              <a:rPr lang="ja-JP" altLang="en-US" b="0" dirty="0"/>
              <a:t>，</a:t>
            </a:r>
            <a:r>
              <a:rPr kumimoji="1" lang="ja-JP" altLang="en-US" sz="1600" b="0" dirty="0"/>
              <a:t>「</a:t>
            </a:r>
            <a:r>
              <a:rPr kumimoji="1" lang="en-US" altLang="ja-JP" sz="1600" b="0" dirty="0" err="1"/>
              <a:t>Localisation</a:t>
            </a:r>
            <a:r>
              <a:rPr kumimoji="1" lang="ja-JP" altLang="en-US" sz="1600" b="0" dirty="0"/>
              <a:t>」で「</a:t>
            </a:r>
            <a:r>
              <a:rPr kumimoji="1" lang="en-US" altLang="ja-JP" sz="1600" b="0" dirty="0"/>
              <a:t>JP</a:t>
            </a:r>
            <a:r>
              <a:rPr kumimoji="1" lang="ja-JP" altLang="en-US" sz="1600" b="0" dirty="0"/>
              <a:t>」を選択する必要があります</a:t>
            </a:r>
            <a:endParaRPr kumimoji="1" lang="en-US" altLang="ja-JP" sz="1600" b="0" dirty="0"/>
          </a:p>
          <a:p>
            <a:r>
              <a:rPr kumimoji="1" lang="ja-JP" altLang="en-US" sz="1600" b="0" dirty="0"/>
              <a:t>「</a:t>
            </a:r>
            <a:r>
              <a:rPr kumimoji="1" lang="en-US" altLang="ja-JP" sz="1600" b="0" dirty="0" err="1"/>
              <a:t>sudo</a:t>
            </a:r>
            <a:r>
              <a:rPr kumimoji="1" lang="en-US" altLang="ja-JP" sz="1600" b="0" dirty="0"/>
              <a:t> </a:t>
            </a:r>
            <a:r>
              <a:rPr kumimoji="1" lang="en-US" altLang="ja-JP" sz="1600" b="0" dirty="0" err="1"/>
              <a:t>raspi</a:t>
            </a:r>
            <a:r>
              <a:rPr kumimoji="1" lang="en-US" altLang="ja-JP" sz="1600" b="0" dirty="0"/>
              <a:t>-config</a:t>
            </a:r>
            <a:r>
              <a:rPr kumimoji="1" lang="ja-JP" altLang="en-US" sz="1600" b="0" dirty="0"/>
              <a:t>」を実行</a:t>
            </a:r>
            <a:endParaRPr kumimoji="1" lang="en-US" altLang="ja-JP" sz="1600" b="0" dirty="0"/>
          </a:p>
          <a:p>
            <a:pPr lvl="1"/>
            <a:r>
              <a:rPr kumimoji="1" lang="en-US" altLang="ja-JP" sz="1200" b="0" dirty="0"/>
              <a:t>5:Localisation Options …</a:t>
            </a:r>
            <a:r>
              <a:rPr kumimoji="1" lang="ja-JP" altLang="en-US" sz="1200" b="0" dirty="0"/>
              <a:t>を選択</a:t>
            </a:r>
            <a:endParaRPr kumimoji="1" lang="en-US" altLang="ja-JP" sz="1200" b="0" dirty="0"/>
          </a:p>
          <a:p>
            <a:pPr lvl="1"/>
            <a:r>
              <a:rPr kumimoji="1" lang="en-US" altLang="ja-JP" sz="1200" b="0" dirty="0"/>
              <a:t>L4:WLAN Country Set …</a:t>
            </a:r>
            <a:r>
              <a:rPr kumimoji="1" lang="ja-JP" altLang="en-US" sz="1200" b="0" dirty="0"/>
              <a:t>を選択</a:t>
            </a:r>
            <a:endParaRPr kumimoji="1" lang="en-US" altLang="ja-JP" sz="1200" b="0" dirty="0"/>
          </a:p>
          <a:p>
            <a:pPr lvl="1"/>
            <a:r>
              <a:rPr kumimoji="1" lang="en-US" altLang="ja-JP" sz="1200" b="0" dirty="0"/>
              <a:t>JP</a:t>
            </a:r>
            <a:r>
              <a:rPr kumimoji="1" lang="ja-JP" altLang="en-US" sz="1200" b="0" dirty="0"/>
              <a:t>を選択</a:t>
            </a:r>
            <a:endParaRPr kumimoji="1" lang="en-US" altLang="ja-JP" sz="1200" b="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90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30F736-7C80-CFAC-630A-B32A1DC3A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ja-JP" sz="6000" dirty="0"/>
              <a:t>資料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579121-A0E0-ABD1-07DA-70FDE30BA4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73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993795-3BED-C9B6-A219-71E0E8A7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演習イメージ</a:t>
            </a:r>
            <a:endParaRPr kumimoji="1" lang="ja-JP" altLang="en-US" dirty="0"/>
          </a:p>
        </p:txBody>
      </p:sp>
      <p:pic>
        <p:nvPicPr>
          <p:cNvPr id="4" name="Google Shape;165;p9">
            <a:extLst>
              <a:ext uri="{FF2B5EF4-FFF2-40B4-BE49-F238E27FC236}">
                <a16:creationId xmlns:a16="http://schemas.microsoft.com/office/drawing/2014/main" id="{3607ADE5-C19D-2F4C-095F-DB8AE4819CF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2920837" y="2010964"/>
            <a:ext cx="6350326" cy="389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36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D8596A-D864-57AF-C02E-878FAA65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4400" dirty="0">
                <a:latin typeface="Meiryo"/>
                <a:ea typeface="Meiryo"/>
                <a:cs typeface="Meiryo"/>
                <a:sym typeface="Meiryo"/>
              </a:rPr>
              <a:t>Webカメラ側</a:t>
            </a:r>
            <a:r>
              <a:rPr lang="ja-JP" altLang="en-US" sz="4400" dirty="0">
                <a:latin typeface="Meiryo"/>
                <a:ea typeface="Meiryo"/>
                <a:cs typeface="Meiryo"/>
                <a:sym typeface="Meiryo"/>
              </a:rPr>
              <a:t>イメージ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ABC8C6-D272-DB0E-7F17-042A8317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Google Shape;249;p39">
            <a:extLst>
              <a:ext uri="{FF2B5EF4-FFF2-40B4-BE49-F238E27FC236}">
                <a16:creationId xmlns:a16="http://schemas.microsoft.com/office/drawing/2014/main" id="{F8AFF475-1B36-57F1-2C3A-F978530B5EB7}"/>
              </a:ext>
            </a:extLst>
          </p:cNvPr>
          <p:cNvSpPr/>
          <p:nvPr/>
        </p:nvSpPr>
        <p:spPr>
          <a:xfrm rot="5400000">
            <a:off x="5679907" y="4707701"/>
            <a:ext cx="159412" cy="1098223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50;p3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91979F6E-1941-D03C-9F01-D076FF805A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3433" y="2284056"/>
            <a:ext cx="2258601" cy="1657909"/>
          </a:xfrm>
          <a:prstGeom prst="rect">
            <a:avLst/>
          </a:prstGeom>
          <a:solidFill>
            <a:srgbClr val="0070C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51;p39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938174B7-0323-3A38-9AE1-1AFC43B992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3961" y="4218925"/>
            <a:ext cx="2762938" cy="2406701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52;p39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A1571D82-5F3D-0B62-4CFF-8FA9CF6F29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1607" y="4162139"/>
            <a:ext cx="2653660" cy="24098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253;p39">
            <a:extLst>
              <a:ext uri="{FF2B5EF4-FFF2-40B4-BE49-F238E27FC236}">
                <a16:creationId xmlns:a16="http://schemas.microsoft.com/office/drawing/2014/main" id="{549A4713-18CB-F6E3-490E-62FC08624556}"/>
              </a:ext>
            </a:extLst>
          </p:cNvPr>
          <p:cNvSpPr txBox="1"/>
          <p:nvPr/>
        </p:nvSpPr>
        <p:spPr>
          <a:xfrm>
            <a:off x="7262315" y="2820622"/>
            <a:ext cx="244696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 b="1" i="0" u="none" strike="noStrike" cap="non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ID：user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600" b="1" i="0" u="none" strike="noStrike" cap="non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PW：password</a:t>
            </a:r>
            <a:endParaRPr sz="1600" b="1" i="0" u="none" strike="noStrike" cap="non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" name="Google Shape;254;p39">
            <a:extLst>
              <a:ext uri="{FF2B5EF4-FFF2-40B4-BE49-F238E27FC236}">
                <a16:creationId xmlns:a16="http://schemas.microsoft.com/office/drawing/2014/main" id="{602E78C8-CD03-2D8C-8D68-CD587A484EA3}"/>
              </a:ext>
            </a:extLst>
          </p:cNvPr>
          <p:cNvSpPr/>
          <p:nvPr/>
        </p:nvSpPr>
        <p:spPr>
          <a:xfrm rot="13510837" flipH="1">
            <a:off x="6408932" y="3994779"/>
            <a:ext cx="809038" cy="1532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07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81532D-5F59-2573-8BEF-78453F46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sz="4400" dirty="0">
                <a:latin typeface="Meiryo"/>
                <a:ea typeface="Meiryo"/>
                <a:cs typeface="Meiryo"/>
                <a:sym typeface="Meiryo"/>
              </a:rPr>
              <a:t>サーバ側</a:t>
            </a:r>
            <a:r>
              <a:rPr lang="ja-JP" altLang="en-US" sz="4400" dirty="0">
                <a:latin typeface="Meiryo"/>
                <a:ea typeface="Meiryo"/>
                <a:cs typeface="Meiryo"/>
                <a:sym typeface="Meiryo"/>
              </a:rPr>
              <a:t>イメージ図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57076E-2DC3-EB7D-D783-F46A2A239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Google Shape;262;p40">
            <a:extLst>
              <a:ext uri="{FF2B5EF4-FFF2-40B4-BE49-F238E27FC236}">
                <a16:creationId xmlns:a16="http://schemas.microsoft.com/office/drawing/2014/main" id="{A73E73D9-CD25-270B-23A8-1674CB25B50F}"/>
              </a:ext>
            </a:extLst>
          </p:cNvPr>
          <p:cNvSpPr/>
          <p:nvPr/>
        </p:nvSpPr>
        <p:spPr>
          <a:xfrm>
            <a:off x="2203547" y="4325044"/>
            <a:ext cx="7985051" cy="1851919"/>
          </a:xfrm>
          <a:prstGeom prst="frame">
            <a:avLst>
              <a:gd name="adj1" fmla="val 1234"/>
            </a:avLst>
          </a:prstGeom>
          <a:solidFill>
            <a:srgbClr val="0070C0"/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5" name="Google Shape;263;p40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7C3E5AB6-0554-E4C9-45A5-FEC7DE2B04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6465" y="4367623"/>
            <a:ext cx="2644800" cy="146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4;p40" descr="グラフィカル ユーザー インターフェイス, Web サイト, PowerPoint&#10;&#10;自動的に生成された説明">
            <a:extLst>
              <a:ext uri="{FF2B5EF4-FFF2-40B4-BE49-F238E27FC236}">
                <a16:creationId xmlns:a16="http://schemas.microsoft.com/office/drawing/2014/main" id="{29B727A7-7542-0AA0-9E02-CA41865F71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4938" y="4424502"/>
            <a:ext cx="2644800" cy="165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5;p40">
            <a:extLst>
              <a:ext uri="{FF2B5EF4-FFF2-40B4-BE49-F238E27FC236}">
                <a16:creationId xmlns:a16="http://schemas.microsoft.com/office/drawing/2014/main" id="{8FCF4857-E38A-B26C-0B9B-B06C3A658F28}"/>
              </a:ext>
            </a:extLst>
          </p:cNvPr>
          <p:cNvSpPr/>
          <p:nvPr/>
        </p:nvSpPr>
        <p:spPr>
          <a:xfrm>
            <a:off x="5594286" y="5193617"/>
            <a:ext cx="1346170" cy="1182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6B6B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" name="Google Shape;266;p40">
            <a:extLst>
              <a:ext uri="{FF2B5EF4-FFF2-40B4-BE49-F238E27FC236}">
                <a16:creationId xmlns:a16="http://schemas.microsoft.com/office/drawing/2014/main" id="{3B77F231-1AFD-1D94-4938-1C62A4623D34}"/>
              </a:ext>
            </a:extLst>
          </p:cNvPr>
          <p:cNvSpPr txBox="1"/>
          <p:nvPr/>
        </p:nvSpPr>
        <p:spPr>
          <a:xfrm>
            <a:off x="5803601" y="4901191"/>
            <a:ext cx="9849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 b="1" i="0" u="none" strike="noStrike" cap="non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ログイン</a:t>
            </a:r>
            <a:endParaRPr sz="1400" b="1" i="0" u="none" strike="noStrike" cap="non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9" name="Google Shape;267;p40" descr="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1C6D21D2-2FEA-CF40-4978-494886928C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7032" y="2390761"/>
            <a:ext cx="2567906" cy="160494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268;p40">
            <a:extLst>
              <a:ext uri="{FF2B5EF4-FFF2-40B4-BE49-F238E27FC236}">
                <a16:creationId xmlns:a16="http://schemas.microsoft.com/office/drawing/2014/main" id="{763CB9DE-0882-561F-4CD0-A841DBB05FC7}"/>
              </a:ext>
            </a:extLst>
          </p:cNvPr>
          <p:cNvSpPr/>
          <p:nvPr/>
        </p:nvSpPr>
        <p:spPr>
          <a:xfrm rot="13654769" flipH="1">
            <a:off x="6771724" y="3915895"/>
            <a:ext cx="848920" cy="4091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" name="Google Shape;269;p40">
            <a:extLst>
              <a:ext uri="{FF2B5EF4-FFF2-40B4-BE49-F238E27FC236}">
                <a16:creationId xmlns:a16="http://schemas.microsoft.com/office/drawing/2014/main" id="{2B205B42-9439-85AF-5BA3-567A3C998E39}"/>
              </a:ext>
            </a:extLst>
          </p:cNvPr>
          <p:cNvSpPr txBox="1"/>
          <p:nvPr/>
        </p:nvSpPr>
        <p:spPr>
          <a:xfrm>
            <a:off x="7339702" y="2881079"/>
            <a:ext cx="33588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 b="1" i="0" u="none" strike="noStrike" cap="non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画像をIDとAPItokenをつけてPOST</a:t>
            </a:r>
            <a:endParaRPr sz="1400" b="1" i="0" u="none" strike="noStrike" cap="non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" name="Google Shape;270;p40">
            <a:extLst>
              <a:ext uri="{FF2B5EF4-FFF2-40B4-BE49-F238E27FC236}">
                <a16:creationId xmlns:a16="http://schemas.microsoft.com/office/drawing/2014/main" id="{4B5595FA-179D-60B0-BA0D-ACBAFB76D698}"/>
              </a:ext>
            </a:extLst>
          </p:cNvPr>
          <p:cNvSpPr txBox="1"/>
          <p:nvPr/>
        </p:nvSpPr>
        <p:spPr>
          <a:xfrm>
            <a:off x="2192914" y="4026078"/>
            <a:ext cx="902811" cy="3077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サーバ側</a:t>
            </a:r>
            <a:endParaRPr dirty="0"/>
          </a:p>
        </p:txBody>
      </p:sp>
      <p:sp>
        <p:nvSpPr>
          <p:cNvPr id="13" name="Google Shape;271;p40">
            <a:extLst>
              <a:ext uri="{FF2B5EF4-FFF2-40B4-BE49-F238E27FC236}">
                <a16:creationId xmlns:a16="http://schemas.microsoft.com/office/drawing/2014/main" id="{87343C4D-B69B-0833-0DED-96E795C7980C}"/>
              </a:ext>
            </a:extLst>
          </p:cNvPr>
          <p:cNvSpPr txBox="1"/>
          <p:nvPr/>
        </p:nvSpPr>
        <p:spPr>
          <a:xfrm>
            <a:off x="4722268" y="2082983"/>
            <a:ext cx="1091966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Webカメラ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37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301F4-DEB3-BA31-9D61-E49CEEBA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B3F265-5D1E-6AB4-4C68-FAA018843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263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E18A526-A246-F43F-80EC-251E7F81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81712"/>
            <a:ext cx="7772400" cy="26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F7870-2927-FAC3-3E8A-55873D82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79F09A-999B-7AAD-4015-F2720BB84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63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399217-B583-0FFF-C729-E959F12A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81712"/>
            <a:ext cx="7772400" cy="26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5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49D91F-FFD0-4F2D-7288-F9B6E3BB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/>
              <a:t>注意書き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D2F821-F2ED-D6C7-E332-623730422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0" dirty="0">
                <a:solidFill>
                  <a:srgbClr val="FF0000"/>
                </a:solidFill>
              </a:rPr>
              <a:t>正規のサーバー証明書の配布機能は完成次第追加します</a:t>
            </a:r>
            <a:endParaRPr kumimoji="1" lang="en-US" altLang="ja-JP" b="0" dirty="0">
              <a:solidFill>
                <a:srgbClr val="FF0000"/>
              </a:solidFill>
            </a:endParaRPr>
          </a:p>
          <a:p>
            <a:r>
              <a:rPr kumimoji="1" lang="ja-JP" altLang="en-US" b="0" dirty="0"/>
              <a:t>以下の機能が使用出来ません</a:t>
            </a:r>
            <a:endParaRPr kumimoji="1" lang="en-US" altLang="ja-JP" b="0" dirty="0"/>
          </a:p>
          <a:p>
            <a:pPr lvl="1"/>
            <a:r>
              <a:rPr kumimoji="1" lang="ja-JP" altLang="en-US" b="0" dirty="0"/>
              <a:t>サーバーへの</a:t>
            </a:r>
            <a:r>
              <a:rPr kumimoji="1" lang="en-US" altLang="ja-JP" b="0" dirty="0"/>
              <a:t>HTTPS</a:t>
            </a:r>
            <a:r>
              <a:rPr kumimoji="1" lang="ja-JP" altLang="en-US" b="0" dirty="0"/>
              <a:t>アクセス</a:t>
            </a:r>
            <a:endParaRPr kumimoji="1" lang="en-US" altLang="ja-JP" b="0" dirty="0"/>
          </a:p>
          <a:p>
            <a:pPr lvl="1"/>
            <a:r>
              <a:rPr kumimoji="1" lang="ja-JP" altLang="en-US" b="0" dirty="0"/>
              <a:t>ダウンロード機能</a:t>
            </a:r>
            <a:endParaRPr kumimoji="1" lang="en-US" altLang="ja-JP" b="0" dirty="0"/>
          </a:p>
          <a:p>
            <a:r>
              <a:rPr kumimoji="1" lang="ja-JP" altLang="en-US" b="0" dirty="0"/>
              <a:t>画像サーバへのアクセス時は</a:t>
            </a:r>
            <a:r>
              <a:rPr kumimoji="1" lang="en-US" altLang="ja-JP" b="0" dirty="0"/>
              <a:t>IP</a:t>
            </a:r>
            <a:r>
              <a:rPr kumimoji="1" lang="ja-JP" altLang="en-US" b="0" dirty="0"/>
              <a:t>アドレスを使用してください</a:t>
            </a:r>
            <a:endParaRPr kumimoji="1" lang="en-US" altLang="ja-JP" b="0" dirty="0"/>
          </a:p>
          <a:p>
            <a:pPr lvl="1"/>
            <a:r>
              <a:rPr kumimoji="1" lang="en-US" altLang="ja-JP" b="0" dirty="0"/>
              <a:t>ex)</a:t>
            </a:r>
            <a:r>
              <a:rPr kumimoji="1" lang="ja-JP" altLang="en-US" b="0" dirty="0"/>
              <a:t>「</a:t>
            </a:r>
            <a:r>
              <a:rPr kumimoji="1" lang="en-US" altLang="ja-JP" b="0" dirty="0"/>
              <a:t>http://SERVER_IP_ADDR</a:t>
            </a:r>
            <a:r>
              <a:rPr kumimoji="1" lang="ja-JP" altLang="en-US" b="0" dirty="0"/>
              <a:t>」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773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EBD35D2-0897-D630-0E47-A49CC91F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962150"/>
            <a:ext cx="5372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6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5F078EE-A94E-DD9A-E674-D634CC57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470150"/>
            <a:ext cx="7200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56972C2-0444-8101-6DB7-655608FF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231900"/>
            <a:ext cx="7353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503894-51F6-CBCC-54ED-65C68525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0038E4-4742-7A1F-CBB0-62C33EF13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lang="ja-JP" altLang="en-US" sz="1600" b="0" dirty="0"/>
              <a:t>注意書き</a:t>
            </a:r>
            <a:endParaRPr lang="en-US" altLang="ja-JP" sz="1600" b="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kumimoji="1" lang="en-US" altLang="ja-JP" sz="1600" b="0" dirty="0"/>
              <a:t>Raspberry Pi Imager </a:t>
            </a:r>
            <a:r>
              <a:rPr kumimoji="1" lang="ja-JP" altLang="en-US" sz="1600" b="0" dirty="0"/>
              <a:t>の使用方法</a:t>
            </a:r>
            <a:endParaRPr kumimoji="1" lang="en-US" altLang="ja-JP" sz="1600" b="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kumimoji="1" lang="ja-JP" altLang="en-US" sz="1600" b="0" dirty="0"/>
              <a:t>サーバーセットアップ手順</a:t>
            </a:r>
            <a:endParaRPr kumimoji="1" lang="en-US" altLang="ja-JP" sz="1600" b="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kumimoji="1" lang="ja-JP" altLang="en-US" sz="1600" b="0" dirty="0"/>
              <a:t>サーバー説明</a:t>
            </a:r>
            <a:endParaRPr kumimoji="1" lang="en-US" altLang="ja-JP" sz="1600" b="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oto Sans Symbols"/>
              <a:buChar char="●"/>
            </a:pPr>
            <a:r>
              <a:rPr kumimoji="1" lang="en-US" altLang="ja-JP" sz="1600" b="0" dirty="0"/>
              <a:t>IoT</a:t>
            </a:r>
            <a:r>
              <a:rPr kumimoji="1" lang="ja-JP" altLang="en-US" sz="1600" b="0" dirty="0"/>
              <a:t>機器セットアップ手順</a:t>
            </a:r>
            <a:endParaRPr kumimoji="1" lang="en-US" altLang="ja-JP" sz="1600" b="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829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1CEF26-1DE0-5141-5BA8-2226E7BB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/>
              <a:t>Raspberry Pi Imager</a:t>
            </a:r>
            <a:r>
              <a:rPr kumimoji="1" lang="ja-JP" altLang="en-US" sz="4400" dirty="0"/>
              <a:t>の使用方法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B9C64C-D532-5A8E-0188-31FCB7138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0" dirty="0"/>
              <a:t>公式サイトから</a:t>
            </a:r>
            <a:r>
              <a:rPr kumimoji="1" lang="en-US" altLang="ja-JP" b="0" dirty="0"/>
              <a:t>Imager</a:t>
            </a:r>
            <a:r>
              <a:rPr kumimoji="1" lang="ja-JP" altLang="en-US" b="0" dirty="0"/>
              <a:t>をインストール</a:t>
            </a:r>
            <a:endParaRPr kumimoji="1" lang="en-US" altLang="ja-JP" b="0" dirty="0"/>
          </a:p>
          <a:p>
            <a:pPr lvl="1"/>
            <a:r>
              <a:rPr kumimoji="1" lang="en-US" altLang="ja-JP" b="0" dirty="0">
                <a:hlinkClick r:id="rId2"/>
              </a:rPr>
              <a:t>https://www.raspberrypi.com/software/</a:t>
            </a:r>
            <a:endParaRPr kumimoji="1" lang="en-US" altLang="ja-JP" b="0" dirty="0"/>
          </a:p>
          <a:p>
            <a:r>
              <a:rPr kumimoji="1" lang="en-US" altLang="ja-JP" b="0" dirty="0"/>
              <a:t>IoT</a:t>
            </a:r>
            <a:r>
              <a:rPr kumimoji="1" lang="ja-JP" altLang="en-US" b="0" dirty="0"/>
              <a:t>機器用</a:t>
            </a:r>
            <a:r>
              <a:rPr kumimoji="1" lang="en-US" altLang="ja-JP" b="0" dirty="0" err="1"/>
              <a:t>GithubURL</a:t>
            </a:r>
            <a:endParaRPr kumimoji="1" lang="en-US" altLang="ja-JP" b="0" dirty="0"/>
          </a:p>
          <a:p>
            <a:pPr lvl="1"/>
            <a:r>
              <a:rPr kumimoji="1" lang="en-US" altLang="ja-JP" b="0" dirty="0">
                <a:hlinkClick r:id="rId3"/>
              </a:rPr>
              <a:t>https://github.com/RyoIHA/WebCam-Image</a:t>
            </a:r>
            <a:endParaRPr kumimoji="1" lang="en-US" altLang="ja-JP" b="0" dirty="0"/>
          </a:p>
          <a:p>
            <a:pPr lvl="1"/>
            <a:r>
              <a:rPr kumimoji="1" lang="ja-JP" altLang="en-US" b="0" dirty="0"/>
              <a:t>カスタムイメージ</a:t>
            </a:r>
            <a:endParaRPr kumimoji="1" lang="en-US" altLang="ja-JP" b="0" dirty="0"/>
          </a:p>
          <a:p>
            <a:pPr lvl="1"/>
            <a:r>
              <a:rPr kumimoji="1" lang="ja-JP" altLang="en-US" b="0" dirty="0"/>
              <a:t>環境構築用スクリプトとファイル</a:t>
            </a:r>
            <a:endParaRPr kumimoji="1" lang="en-US" altLang="ja-JP" b="0" dirty="0"/>
          </a:p>
          <a:p>
            <a:r>
              <a:rPr kumimoji="1" lang="ja-JP" altLang="en-US" b="0" dirty="0"/>
              <a:t>画像サーバー用</a:t>
            </a:r>
            <a:r>
              <a:rPr kumimoji="1" lang="en-US" altLang="ja-JP" b="0" dirty="0" err="1"/>
              <a:t>GithubURL</a:t>
            </a:r>
            <a:endParaRPr kumimoji="1" lang="en-US" altLang="ja-JP" b="0" dirty="0"/>
          </a:p>
          <a:p>
            <a:pPr lvl="1"/>
            <a:r>
              <a:rPr kumimoji="1" lang="en-US" altLang="ja-JP" b="0" dirty="0">
                <a:hlinkClick r:id="rId4"/>
              </a:rPr>
              <a:t>https://github.com/RyoIHA/Server-Image</a:t>
            </a:r>
            <a:endParaRPr kumimoji="1" lang="en-US" altLang="ja-JP" b="0" dirty="0"/>
          </a:p>
          <a:p>
            <a:pPr lvl="1"/>
            <a:r>
              <a:rPr kumimoji="1" lang="ja-JP" altLang="en-US" b="0" dirty="0"/>
              <a:t>上記</a:t>
            </a:r>
            <a:r>
              <a:rPr kumimoji="1" lang="en-US" altLang="ja-JP" b="0" dirty="0"/>
              <a:t>URL</a:t>
            </a:r>
            <a:r>
              <a:rPr kumimoji="1" lang="ja-JP" altLang="en-US" b="0" dirty="0"/>
              <a:t>にカスタムイメージ</a:t>
            </a:r>
            <a:endParaRPr kumimoji="1" lang="en-US" altLang="ja-JP" b="0" dirty="0"/>
          </a:p>
          <a:p>
            <a:pPr lvl="1"/>
            <a:r>
              <a:rPr kumimoji="1" lang="ja-JP" altLang="en-US" b="0" dirty="0"/>
              <a:t>環境構築用スクリプトとファイル</a:t>
            </a:r>
            <a:endParaRPr kumimoji="1" lang="en-US" altLang="ja-JP" b="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08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08A3AC-241B-A612-C501-0545756AE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/>
              <a:t>Raspberry Pi Imager</a:t>
            </a:r>
            <a:r>
              <a:rPr kumimoji="1" lang="ja-JP" altLang="en-US" sz="4400" dirty="0"/>
              <a:t>の使用方法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067820-E482-B557-8C9C-A41B7131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7" y="1825625"/>
            <a:ext cx="11702473" cy="4351338"/>
          </a:xfrm>
        </p:spPr>
        <p:txBody>
          <a:bodyPr/>
          <a:lstStyle/>
          <a:p>
            <a:r>
              <a:rPr kumimoji="1" lang="ja-JP" altLang="en-US" b="0" dirty="0"/>
              <a:t>カスタムイメージをダウンロードする際の注意</a:t>
            </a:r>
            <a:endParaRPr kumimoji="1" lang="en-US" altLang="ja-JP" b="0" dirty="0"/>
          </a:p>
          <a:p>
            <a:pPr lvl="1"/>
            <a:r>
              <a:rPr kumimoji="1" lang="en-US" altLang="ja-JP" b="0" dirty="0" err="1"/>
              <a:t>Github</a:t>
            </a:r>
            <a:r>
              <a:rPr kumimoji="1" lang="ja-JP" altLang="en-US" b="0" dirty="0"/>
              <a:t> </a:t>
            </a:r>
            <a:r>
              <a:rPr kumimoji="1" lang="en-US" altLang="ja-JP" b="0" dirty="0"/>
              <a:t>LFS</a:t>
            </a:r>
            <a:r>
              <a:rPr kumimoji="1" lang="ja-JP" altLang="en-US" b="0" dirty="0"/>
              <a:t>を使用しているため</a:t>
            </a:r>
            <a:r>
              <a:rPr lang="ja-JP" altLang="en-US" b="0" dirty="0"/>
              <a:t>，</a:t>
            </a:r>
            <a:r>
              <a:rPr kumimoji="1" lang="ja-JP" altLang="en-US" b="0" dirty="0"/>
              <a:t>コマンドライン上でクローンするには準備が必要（次のスライドで解説）</a:t>
            </a:r>
            <a:endParaRPr kumimoji="1" lang="en-US" altLang="ja-JP" b="0" dirty="0"/>
          </a:p>
          <a:p>
            <a:pPr lvl="2"/>
            <a:r>
              <a:rPr kumimoji="1" lang="ja-JP" altLang="en-US" b="0" dirty="0"/>
              <a:t>参考：</a:t>
            </a:r>
            <a:r>
              <a:rPr kumimoji="1" lang="en-US" altLang="ja-JP" b="0" dirty="0">
                <a:hlinkClick r:id="rId2"/>
              </a:rPr>
              <a:t>https://docs.github.com/ja/repositories/working-with-files/managing-large-files/installing-git-large-file-storage</a:t>
            </a:r>
            <a:endParaRPr kumimoji="1" lang="en-US" altLang="ja-JP" b="0" dirty="0"/>
          </a:p>
          <a:p>
            <a:pPr lvl="1"/>
            <a:r>
              <a:rPr kumimoji="1" lang="en-US" altLang="ja-JP" b="0" dirty="0" err="1"/>
              <a:t>Github</a:t>
            </a:r>
            <a:r>
              <a:rPr kumimoji="1" lang="ja-JP" altLang="en-US" b="0" dirty="0"/>
              <a:t>のページからもダウンロードが可能です</a:t>
            </a:r>
            <a:endParaRPr kumimoji="1" lang="en-US" altLang="ja-JP" b="0" dirty="0"/>
          </a:p>
          <a:p>
            <a:endParaRPr kumimoji="1" lang="ja-JP" altLang="en-US" dirty="0"/>
          </a:p>
        </p:txBody>
      </p:sp>
      <p:pic>
        <p:nvPicPr>
          <p:cNvPr id="4" name="図 3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66C1EF3E-9C65-613B-93FF-E2FAE005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46" y="3099539"/>
            <a:ext cx="5214707" cy="2927189"/>
          </a:xfrm>
          <a:prstGeom prst="rect">
            <a:avLst/>
          </a:prstGeom>
        </p:spPr>
      </p:pic>
      <p:sp>
        <p:nvSpPr>
          <p:cNvPr id="5" name="フレーム 4">
            <a:extLst>
              <a:ext uri="{FF2B5EF4-FFF2-40B4-BE49-F238E27FC236}">
                <a16:creationId xmlns:a16="http://schemas.microsoft.com/office/drawing/2014/main" id="{F38F4E10-7711-FF3A-F72D-7339FF9CF409}"/>
              </a:ext>
            </a:extLst>
          </p:cNvPr>
          <p:cNvSpPr/>
          <p:nvPr/>
        </p:nvSpPr>
        <p:spPr>
          <a:xfrm>
            <a:off x="7825232" y="5227297"/>
            <a:ext cx="393192" cy="286263"/>
          </a:xfrm>
          <a:prstGeom prst="frame">
            <a:avLst>
              <a:gd name="adj1" fmla="val 232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39D66EDE-D851-4987-C542-946548210DE6}"/>
              </a:ext>
            </a:extLst>
          </p:cNvPr>
          <p:cNvSpPr/>
          <p:nvPr/>
        </p:nvSpPr>
        <p:spPr>
          <a:xfrm rot="8298243">
            <a:off x="7996266" y="4737973"/>
            <a:ext cx="905256" cy="26788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11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F2A53D-BA99-08D1-65E9-C01046B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</a:t>
            </a:r>
            <a:r>
              <a:rPr lang="ja-JP" altLang="en-US" dirty="0"/>
              <a:t> </a:t>
            </a:r>
            <a:r>
              <a:rPr lang="en-US" altLang="ja-JP" dirty="0"/>
              <a:t>LFS</a:t>
            </a:r>
            <a:r>
              <a:rPr lang="ja-JP" altLang="en-US" dirty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7A63A1-B33E-02E1-45E5-656977A3A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ja-JP" dirty="0"/>
              <a:t>Linux</a:t>
            </a:r>
            <a:r>
              <a:rPr lang="ja-JP" altLang="en-US" dirty="0"/>
              <a:t>ディストリビューション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Windows</a:t>
            </a:r>
          </a:p>
          <a:p>
            <a:endParaRPr kumimoji="1" lang="en-US" altLang="ja-JP" dirty="0"/>
          </a:p>
          <a:p>
            <a:r>
              <a:rPr lang="en-US" altLang="ja-JP" dirty="0"/>
              <a:t>MacOS</a:t>
            </a:r>
          </a:p>
          <a:p>
            <a:endParaRPr kumimoji="1" lang="en-US" altLang="ja-JP" dirty="0"/>
          </a:p>
          <a:p>
            <a:r>
              <a:rPr lang="ja-JP" altLang="en-US" dirty="0"/>
              <a:t>以下共通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248C2A-3C8D-894D-76A3-7F01752D8256}"/>
              </a:ext>
            </a:extLst>
          </p:cNvPr>
          <p:cNvSpPr txBox="1"/>
          <p:nvPr/>
        </p:nvSpPr>
        <p:spPr>
          <a:xfrm>
            <a:off x="1159163" y="4720866"/>
            <a:ext cx="397625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git </a:t>
            </a:r>
            <a:r>
              <a:rPr kumimoji="1" lang="en-US" altLang="ja-JP" sz="12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lfs</a:t>
            </a:r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install</a:t>
            </a:r>
          </a:p>
          <a:p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git clone &lt;</a:t>
            </a:r>
            <a:r>
              <a:rPr kumimoji="1" lang="ja-JP" altLang="en-US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リポジトリの</a:t>
            </a:r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URL&gt;</a:t>
            </a:r>
          </a:p>
          <a:p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git </a:t>
            </a:r>
            <a:r>
              <a:rPr kumimoji="1" lang="en-US" altLang="ja-JP" sz="12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lfs</a:t>
            </a:r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fetch</a:t>
            </a:r>
          </a:p>
          <a:p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git </a:t>
            </a:r>
            <a:r>
              <a:rPr kumimoji="1" lang="en-US" altLang="ja-JP" sz="12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lfs</a:t>
            </a:r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checkout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AC56D5-DE7C-666F-8603-2C3532ABF04E}"/>
              </a:ext>
            </a:extLst>
          </p:cNvPr>
          <p:cNvSpPr txBox="1"/>
          <p:nvPr/>
        </p:nvSpPr>
        <p:spPr>
          <a:xfrm>
            <a:off x="1159163" y="2258197"/>
            <a:ext cx="3556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sudo</a:t>
            </a:r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apt-get install git-</a:t>
            </a:r>
            <a:r>
              <a:rPr kumimoji="1" lang="en-US" altLang="ja-JP" sz="12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lfs</a:t>
            </a:r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# Debian</a:t>
            </a:r>
            <a:r>
              <a:rPr kumimoji="1" lang="ja-JP" altLang="en-US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系の場合</a:t>
            </a:r>
          </a:p>
          <a:p>
            <a:r>
              <a:rPr kumimoji="1" lang="en-US" altLang="ja-JP" sz="12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sudo</a:t>
            </a:r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yum install git-</a:t>
            </a:r>
            <a:r>
              <a:rPr kumimoji="1" lang="en-US" altLang="ja-JP" sz="12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lfs</a:t>
            </a:r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# Red Hat</a:t>
            </a:r>
            <a:r>
              <a:rPr kumimoji="1" lang="ja-JP" altLang="en-US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系の場合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26C6B6-ED30-AA45-5F41-0290973ACB5B}"/>
              </a:ext>
            </a:extLst>
          </p:cNvPr>
          <p:cNvSpPr txBox="1"/>
          <p:nvPr/>
        </p:nvSpPr>
        <p:spPr>
          <a:xfrm>
            <a:off x="1159163" y="3146848"/>
            <a:ext cx="1080655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git </a:t>
            </a:r>
            <a:r>
              <a:rPr kumimoji="1" lang="en-US" altLang="ja-JP" sz="12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lfs</a:t>
            </a:r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install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9CFDEF-2745-6692-4F37-2CF461F0E7E1}"/>
              </a:ext>
            </a:extLst>
          </p:cNvPr>
          <p:cNvSpPr txBox="1"/>
          <p:nvPr/>
        </p:nvSpPr>
        <p:spPr>
          <a:xfrm>
            <a:off x="1159163" y="3862794"/>
            <a:ext cx="2369127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brew install git-</a:t>
            </a:r>
            <a:r>
              <a:rPr kumimoji="1" lang="en-US" altLang="ja-JP" sz="12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lfs</a:t>
            </a:r>
            <a:endParaRPr kumimoji="1" lang="en-US" altLang="ja-JP" sz="1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950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A6F145-12D2-8C91-A9C0-5B1CC2BA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400" dirty="0"/>
              <a:t>Raspberry Pi Imager</a:t>
            </a:r>
            <a:r>
              <a:rPr kumimoji="1" lang="ja-JP" altLang="en-US" sz="4400" dirty="0"/>
              <a:t>の使用方法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A324B3-AED5-94E0-1080-7CA78BAE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1600" b="0" dirty="0"/>
              <a:t>Imager</a:t>
            </a:r>
            <a:r>
              <a:rPr kumimoji="1" lang="ja-JP" altLang="en-US" sz="1600" b="0" dirty="0"/>
              <a:t>を開きインストールする</a:t>
            </a:r>
            <a:r>
              <a:rPr kumimoji="1" lang="en-US" altLang="ja-JP" sz="1600" b="0" dirty="0"/>
              <a:t>OS</a:t>
            </a:r>
            <a:r>
              <a:rPr kumimoji="1" lang="ja-JP" altLang="en-US" sz="1600" b="0" dirty="0"/>
              <a:t>を「</a:t>
            </a:r>
            <a:r>
              <a:rPr kumimoji="1" lang="en-US" altLang="ja-JP" sz="1600" b="0" dirty="0"/>
              <a:t>Use custom</a:t>
            </a:r>
            <a:r>
              <a:rPr kumimoji="1" lang="ja-JP" altLang="en-US" sz="1600" b="0" dirty="0"/>
              <a:t>」を選択</a:t>
            </a:r>
            <a:endParaRPr kumimoji="1" lang="en-US" altLang="ja-JP" sz="1600" b="0" dirty="0"/>
          </a:p>
          <a:p>
            <a:r>
              <a:rPr kumimoji="1" lang="ja-JP" altLang="en-US" sz="1600" b="0" dirty="0"/>
              <a:t>ダウンロードしたカスタムイメージを選択し</a:t>
            </a:r>
            <a:r>
              <a:rPr lang="ja-JP" altLang="en-US" b="0" dirty="0"/>
              <a:t>，</a:t>
            </a:r>
            <a:r>
              <a:rPr kumimoji="1" lang="en-US" altLang="ja-JP" sz="1600" b="0" dirty="0"/>
              <a:t>MicroSD</a:t>
            </a:r>
            <a:r>
              <a:rPr kumimoji="1" lang="ja-JP" altLang="en-US" sz="1600" b="0" dirty="0"/>
              <a:t>カードにインストール</a:t>
            </a:r>
            <a:endParaRPr kumimoji="1" lang="en-US" altLang="ja-JP" sz="1600" b="0" dirty="0"/>
          </a:p>
          <a:p>
            <a:pPr lvl="1"/>
            <a:r>
              <a:rPr kumimoji="1" lang="en-US" altLang="ja-JP" sz="1600" b="0" dirty="0"/>
              <a:t>MicroSD</a:t>
            </a:r>
            <a:r>
              <a:rPr kumimoji="1" lang="ja-JP" altLang="en-US" sz="1600" b="0" dirty="0"/>
              <a:t>カードは</a:t>
            </a:r>
            <a:r>
              <a:rPr kumimoji="1" lang="en-US" altLang="ja-JP" sz="1600" b="0" dirty="0"/>
              <a:t>8GB</a:t>
            </a:r>
            <a:r>
              <a:rPr kumimoji="1" lang="ja-JP" altLang="en-US" sz="1600" b="0" dirty="0"/>
              <a:t>以上のものを使用してください</a:t>
            </a:r>
            <a:endParaRPr kumimoji="1" lang="en-US" altLang="ja-JP" sz="1600" b="0" dirty="0"/>
          </a:p>
          <a:p>
            <a:endParaRPr kumimoji="1" lang="ja-JP" altLang="en-US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A86F2007-7199-7106-213F-F10B9DD6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6" y="3154096"/>
            <a:ext cx="4474648" cy="315780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D0C5EF4-8202-BE54-1718-51AF0ED4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120" y="3147838"/>
            <a:ext cx="4483517" cy="31640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フレーム 5">
            <a:extLst>
              <a:ext uri="{FF2B5EF4-FFF2-40B4-BE49-F238E27FC236}">
                <a16:creationId xmlns:a16="http://schemas.microsoft.com/office/drawing/2014/main" id="{DE216B6B-F229-6218-3536-376970BA35FB}"/>
              </a:ext>
            </a:extLst>
          </p:cNvPr>
          <p:cNvSpPr/>
          <p:nvPr/>
        </p:nvSpPr>
        <p:spPr>
          <a:xfrm>
            <a:off x="6524796" y="5657068"/>
            <a:ext cx="4016163" cy="433404"/>
          </a:xfrm>
          <a:prstGeom prst="frame">
            <a:avLst>
              <a:gd name="adj1" fmla="val 735"/>
            </a:avLst>
          </a:prstGeom>
          <a:solidFill>
            <a:srgbClr val="002060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2B432F29-9545-F56F-33F1-81E2E208EC2D}"/>
              </a:ext>
            </a:extLst>
          </p:cNvPr>
          <p:cNvSpPr/>
          <p:nvPr/>
        </p:nvSpPr>
        <p:spPr>
          <a:xfrm>
            <a:off x="2937301" y="4483455"/>
            <a:ext cx="869882" cy="522056"/>
          </a:xfrm>
          <a:prstGeom prst="frame">
            <a:avLst>
              <a:gd name="adj1" fmla="val 735"/>
            </a:avLst>
          </a:prstGeom>
          <a:solidFill>
            <a:srgbClr val="002060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9EBAEB9E-20B7-A591-F1E2-08310B2096BB}"/>
              </a:ext>
            </a:extLst>
          </p:cNvPr>
          <p:cNvSpPr/>
          <p:nvPr/>
        </p:nvSpPr>
        <p:spPr>
          <a:xfrm rot="1270256">
            <a:off x="3757729" y="5029597"/>
            <a:ext cx="2729976" cy="363471"/>
          </a:xfrm>
          <a:prstGeom prst="rightArrow">
            <a:avLst>
              <a:gd name="adj1" fmla="val 50000"/>
              <a:gd name="adj2" fmla="val 76064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15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346099-AB32-C296-6C4D-CDE1AB46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/>
              <a:t>サーバー説明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BDA2A34-7568-736F-D2BE-F94C9510B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1600" b="0" dirty="0"/>
              <a:t>2</a:t>
            </a:r>
            <a:r>
              <a:rPr kumimoji="1" lang="ja-JP" altLang="en-US" sz="1600" b="0" dirty="0"/>
              <a:t>つのサーバー，</a:t>
            </a:r>
            <a:r>
              <a:rPr kumimoji="1" lang="en-US" altLang="ja-JP" sz="1600" b="0" dirty="0"/>
              <a:t>DNS</a:t>
            </a:r>
            <a:r>
              <a:rPr kumimoji="1" lang="ja-JP" altLang="en-US" sz="1600" b="0" dirty="0"/>
              <a:t>サーバー，</a:t>
            </a:r>
            <a:r>
              <a:rPr kumimoji="1" lang="en-US" altLang="ja-JP" sz="1600" b="0" dirty="0"/>
              <a:t>IoT</a:t>
            </a:r>
            <a:r>
              <a:rPr kumimoji="1" lang="ja-JP" altLang="en-US" sz="1600" b="0" dirty="0"/>
              <a:t>リカバリー機能</a:t>
            </a:r>
            <a:endParaRPr kumimoji="1" lang="en-US" altLang="ja-JP" sz="1600" b="0" dirty="0"/>
          </a:p>
          <a:p>
            <a:r>
              <a:rPr kumimoji="1" lang="en-US" altLang="ja-JP" sz="1600" b="0" dirty="0"/>
              <a:t>IP</a:t>
            </a:r>
            <a:r>
              <a:rPr kumimoji="1" lang="ja-JP" altLang="en-US" sz="1600" b="0" dirty="0"/>
              <a:t>アドレスを</a:t>
            </a:r>
            <a:r>
              <a:rPr kumimoji="1" lang="en-US" altLang="ja-JP" sz="1600" b="0" dirty="0"/>
              <a:t>2</a:t>
            </a:r>
            <a:r>
              <a:rPr kumimoji="1" lang="ja-JP" altLang="en-US" sz="1600" b="0" dirty="0"/>
              <a:t>つ取得後，正規サーバー・不正サーバーを用意</a:t>
            </a:r>
            <a:endParaRPr kumimoji="1" lang="en-US" altLang="ja-JP" sz="1600" b="0" dirty="0"/>
          </a:p>
          <a:p>
            <a:pPr lvl="1"/>
            <a:r>
              <a:rPr kumimoji="1" lang="ja-JP" altLang="en-US" sz="1600" b="0" dirty="0"/>
              <a:t>正規サーバー</a:t>
            </a:r>
            <a:endParaRPr kumimoji="1" lang="en-US" altLang="ja-JP" sz="1600" b="0" dirty="0"/>
          </a:p>
          <a:p>
            <a:pPr lvl="2"/>
            <a:r>
              <a:rPr kumimoji="1" lang="en-US" altLang="ja-JP" sz="1600" b="0" dirty="0"/>
              <a:t>IoT</a:t>
            </a:r>
            <a:r>
              <a:rPr kumimoji="1" lang="ja-JP" altLang="en-US" sz="1600" b="0" dirty="0"/>
              <a:t>設定ファイルの配布</a:t>
            </a:r>
            <a:endParaRPr kumimoji="1" lang="en-US" altLang="ja-JP" sz="1600" b="0" dirty="0"/>
          </a:p>
          <a:p>
            <a:pPr lvl="2"/>
            <a:r>
              <a:rPr kumimoji="1" lang="ja-JP" altLang="en-US" sz="1600" b="0" dirty="0"/>
              <a:t>画像サーバー</a:t>
            </a:r>
            <a:endParaRPr kumimoji="1" lang="en-US" altLang="ja-JP" sz="1600" b="0" dirty="0"/>
          </a:p>
          <a:p>
            <a:pPr lvl="2"/>
            <a:r>
              <a:rPr kumimoji="1" lang="ja-JP" altLang="en-US" sz="1600" b="0" dirty="0"/>
              <a:t>アップデートファイルの配布</a:t>
            </a:r>
            <a:endParaRPr kumimoji="1" lang="en-US" altLang="ja-JP" sz="1600" b="0" dirty="0"/>
          </a:p>
          <a:p>
            <a:pPr lvl="1"/>
            <a:r>
              <a:rPr kumimoji="1" lang="ja-JP" altLang="en-US" sz="1600" b="0" dirty="0"/>
              <a:t>不正サーバー</a:t>
            </a:r>
            <a:endParaRPr kumimoji="1" lang="en-US" altLang="ja-JP" sz="1600" b="0" dirty="0"/>
          </a:p>
          <a:p>
            <a:pPr lvl="2"/>
            <a:r>
              <a:rPr kumimoji="1" lang="ja-JP" altLang="en-US" sz="1600" b="0" dirty="0"/>
              <a:t>不正アップデートファイルの配布</a:t>
            </a:r>
            <a:endParaRPr kumimoji="1" lang="en-US" altLang="ja-JP" sz="1600" b="0" dirty="0"/>
          </a:p>
          <a:p>
            <a:r>
              <a:rPr kumimoji="1" lang="en-US" altLang="ja-JP" sz="1600" b="0" dirty="0"/>
              <a:t>DNS</a:t>
            </a:r>
            <a:r>
              <a:rPr kumimoji="1" lang="ja-JP" altLang="en-US" sz="1600" b="0" dirty="0"/>
              <a:t>サーバー（</a:t>
            </a:r>
            <a:r>
              <a:rPr kumimoji="1" lang="ja-JP" altLang="en-US" sz="1600" b="0" dirty="0">
                <a:solidFill>
                  <a:srgbClr val="FF0000"/>
                </a:solidFill>
              </a:rPr>
              <a:t>サーバー配布機能追加まで使用出来ません</a:t>
            </a:r>
            <a:r>
              <a:rPr kumimoji="1" lang="ja-JP" altLang="en-US" sz="1600" b="0" dirty="0"/>
              <a:t>）</a:t>
            </a:r>
            <a:endParaRPr kumimoji="1" lang="en-US" altLang="ja-JP" sz="1600" b="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795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A68299-7199-2518-0EF6-23F65D18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/>
              <a:t>サーバーセットアップ手順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109AF3-BCB6-7B32-D3D2-14C1DA825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b="0" dirty="0">
                <a:solidFill>
                  <a:schemeClr val="tx1"/>
                </a:solidFill>
              </a:rPr>
              <a:t>Raspberry Pi</a:t>
            </a:r>
            <a:r>
              <a:rPr kumimoji="1" lang="ja-JP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ja-JP" b="0" dirty="0">
                <a:solidFill>
                  <a:schemeClr val="tx1"/>
                </a:solidFill>
              </a:rPr>
              <a:t>4</a:t>
            </a:r>
            <a:r>
              <a:rPr kumimoji="1" lang="ja-JP" altLang="en-US" b="0" dirty="0">
                <a:solidFill>
                  <a:schemeClr val="tx1"/>
                </a:solidFill>
              </a:rPr>
              <a:t>を使用します</a:t>
            </a:r>
            <a:endParaRPr kumimoji="1" lang="en-US" altLang="ja-JP" b="0" dirty="0">
              <a:solidFill>
                <a:schemeClr val="tx1"/>
              </a:solidFill>
            </a:endParaRPr>
          </a:p>
          <a:p>
            <a:r>
              <a:rPr kumimoji="1" lang="ja-JP" altLang="en-US" b="0" dirty="0">
                <a:solidFill>
                  <a:srgbClr val="FF0000"/>
                </a:solidFill>
              </a:rPr>
              <a:t>ネットワーク接続は有線を使用してください</a:t>
            </a:r>
            <a:endParaRPr kumimoji="1" lang="en-US" altLang="ja-JP" b="0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b="0" dirty="0"/>
              <a:t>Wi-Fi</a:t>
            </a:r>
            <a:r>
              <a:rPr kumimoji="1" lang="ja-JP" altLang="en-US" b="0" dirty="0"/>
              <a:t>アダプタを使用すれば無線でも可能です</a:t>
            </a:r>
            <a:endParaRPr kumimoji="1" lang="en-US" altLang="ja-JP" b="0" dirty="0"/>
          </a:p>
          <a:p>
            <a:r>
              <a:rPr kumimoji="1" lang="ja-JP" altLang="en-US" b="0" dirty="0"/>
              <a:t>実行</a:t>
            </a:r>
            <a:r>
              <a:rPr lang="ja-JP" altLang="en-US" b="0" dirty="0"/>
              <a:t>手順</a:t>
            </a:r>
            <a:endParaRPr kumimoji="1" lang="en-US" altLang="ja-JP" b="0" dirty="0"/>
          </a:p>
          <a:p>
            <a:pPr lvl="1"/>
            <a:r>
              <a:rPr lang="en-US" altLang="ja-JP" b="0" dirty="0"/>
              <a:t>Raspberry Pi</a:t>
            </a:r>
            <a:r>
              <a:rPr lang="ja-JP" altLang="en-US" b="0" dirty="0"/>
              <a:t>の起動とログイン（</a:t>
            </a:r>
            <a:r>
              <a:rPr lang="en-US" altLang="ja-JP" b="0" dirty="0"/>
              <a:t>ID=pi/PW=raspberry</a:t>
            </a:r>
            <a:r>
              <a:rPr lang="ja-JP" altLang="en-US" b="0" dirty="0"/>
              <a:t>）</a:t>
            </a:r>
            <a:endParaRPr kumimoji="1" lang="en-US" altLang="ja-JP" b="0" dirty="0"/>
          </a:p>
          <a:p>
            <a:pPr lvl="1"/>
            <a:r>
              <a:rPr lang="en-US" altLang="ja-JP" b="0" dirty="0"/>
              <a:t>/home/pi/WebCam-Server/</a:t>
            </a:r>
            <a:r>
              <a:rPr kumimoji="1" lang="en-US" altLang="ja-JP" b="0" dirty="0"/>
              <a:t>network_setup.sh</a:t>
            </a:r>
            <a:r>
              <a:rPr kumimoji="1" lang="ja-JP" altLang="en-US" b="0" dirty="0"/>
              <a:t>の実行</a:t>
            </a:r>
            <a:endParaRPr kumimoji="1" lang="en-US" altLang="ja-JP" b="0" dirty="0"/>
          </a:p>
          <a:p>
            <a:endParaRPr kumimoji="1" lang="ja-JP" altLang="en-US" dirty="0"/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F61B8DE3-3A00-214F-C6FF-AAA6F90C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37" y="4001294"/>
            <a:ext cx="6738323" cy="192701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5D984B-096E-DDF6-0C86-A75060812266}"/>
              </a:ext>
            </a:extLst>
          </p:cNvPr>
          <p:cNvSpPr txBox="1"/>
          <p:nvPr/>
        </p:nvSpPr>
        <p:spPr>
          <a:xfrm>
            <a:off x="3182381" y="6292820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証明書配布の仕組みが完成した際に変更されます</a:t>
            </a:r>
          </a:p>
        </p:txBody>
      </p:sp>
    </p:spTree>
    <p:extLst>
      <p:ext uri="{BB962C8B-B14F-4D97-AF65-F5344CB8AC3E}">
        <p14:creationId xmlns:p14="http://schemas.microsoft.com/office/powerpoint/2010/main" val="290761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559</Words>
  <Application>Microsoft Macintosh PowerPoint</Application>
  <PresentationFormat>ワイド画面</PresentationFormat>
  <Paragraphs>93</Paragraphs>
  <Slides>22</Slides>
  <Notes>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0" baseType="lpstr">
      <vt:lpstr>Noto Sans Symbols</vt:lpstr>
      <vt:lpstr>Meiryo</vt:lpstr>
      <vt:lpstr>Meiryo</vt:lpstr>
      <vt:lpstr>游ゴシック</vt:lpstr>
      <vt:lpstr>游ゴシック Light</vt:lpstr>
      <vt:lpstr>Arial</vt:lpstr>
      <vt:lpstr>Wingdings</vt:lpstr>
      <vt:lpstr>Office テーマ</vt:lpstr>
      <vt:lpstr>セットアップ説明用資料</vt:lpstr>
      <vt:lpstr>注意書き</vt:lpstr>
      <vt:lpstr>目次</vt:lpstr>
      <vt:lpstr>Raspberry Pi Imagerの使用方法</vt:lpstr>
      <vt:lpstr>Raspberry Pi Imagerの使用方法</vt:lpstr>
      <vt:lpstr>Git LFSのインストール</vt:lpstr>
      <vt:lpstr>Raspberry Pi Imagerの使用方法</vt:lpstr>
      <vt:lpstr>サーバー説明</vt:lpstr>
      <vt:lpstr>サーバーセットアップ手順</vt:lpstr>
      <vt:lpstr>IoT機器セットアップ手順</vt:lpstr>
      <vt:lpstr>IoT機器セットアップ手順</vt:lpstr>
      <vt:lpstr>資料</vt:lpstr>
      <vt:lpstr>演習イメージ</vt:lpstr>
      <vt:lpstr>Webカメラ側イメージ</vt:lpstr>
      <vt:lpstr>サーバ側イメージ図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セットアップ説明用資料</dc:title>
  <dc:creator>伊原 諒祐(is0396vp)</dc:creator>
  <cp:lastModifiedBy>伊原 諒祐(is0396vp)</cp:lastModifiedBy>
  <cp:revision>4</cp:revision>
  <dcterms:created xsi:type="dcterms:W3CDTF">2024-02-24T14:27:21Z</dcterms:created>
  <dcterms:modified xsi:type="dcterms:W3CDTF">2024-03-07T09:36:03Z</dcterms:modified>
</cp:coreProperties>
</file>